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56" r:id="rId3"/>
    <p:sldId id="261" r:id="rId4"/>
    <p:sldId id="262" r:id="rId5"/>
    <p:sldId id="265" r:id="rId6"/>
    <p:sldId id="271" r:id="rId7"/>
    <p:sldId id="268" r:id="rId8"/>
    <p:sldId id="260" r:id="rId9"/>
    <p:sldId id="270" r:id="rId10"/>
    <p:sldId id="267" r:id="rId11"/>
    <p:sldId id="269" r:id="rId12"/>
    <p:sldId id="258" r:id="rId13"/>
    <p:sldId id="266"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79"/>
    <p:restoredTop sz="94023"/>
  </p:normalViewPr>
  <p:slideViewPr>
    <p:cSldViewPr snapToGrid="0" snapToObjects="1">
      <p:cViewPr varScale="1">
        <p:scale>
          <a:sx n="171" d="100"/>
          <a:sy n="171" d="100"/>
        </p:scale>
        <p:origin x="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4E41-1A50-D840-9DF4-8D929CDC5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8ED9DC-EF87-DD4D-A0CC-EDA699869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E705CC-D7BC-D344-BB2E-B84BC78B213E}"/>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F9D36CE4-7722-A249-9E6C-D48A322AC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2AA90-DA1A-F749-8869-DD3A88E40E0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67537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E1CA-AFF8-1649-BCF4-2A81A052BA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6026DA-D542-2C4C-98C8-ED271AD76FB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B5AD7-A7F9-3240-A4FC-E274FC7C3474}"/>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64FD0F4B-96C0-6149-895B-294785BA7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BCE4C-22C4-6F43-8AE2-395F35A87BB0}"/>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5554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CE5B8-D43B-964C-B2A9-712C80BF2B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B9CED6-6D18-5B4B-B6FD-CFCE191898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B7193-0511-634B-ABC6-FEDD6C467819}"/>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F8EC8EF2-548B-A845-A4E6-560A4F18F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185CB-007F-7446-9DEB-7CAC1300C521}"/>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52748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86E7-00C6-B141-9543-0DA906F1E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A08156-5731-284D-ABFF-AA9A15A196D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F766D4-8519-F44D-8BD4-F756248F660D}"/>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4E60DDB4-3A47-4C4F-928D-AE94977CA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8CA9E-DB52-C644-9A1E-1B869881F2C3}"/>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8192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4A34-4B01-2A47-B674-C07862934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F6C0A-DF2F-A441-9248-3CE767C56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D5B375A-ABF9-E645-8474-E800B0CB90B0}"/>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5079F02F-7E93-1A40-84C0-B861ED6FC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287BE-CEC3-3749-98AF-784163587B9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94650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CAE6-3268-644D-9E43-AA915D5407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A64D2-E33A-4441-9859-5378275A4D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41E15C-730C-EF4F-AD30-C45F2AF70B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98D946-2B5C-2F42-A4E4-EB7202806F85}"/>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9E28907A-4FF4-2046-8D5D-BFDA4C804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20D9F-487F-D24D-A28F-C4BDC672E2B6}"/>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84858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60CA-0E3A-084A-B8F6-436DC82E1E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D92FB1-41E2-CE4E-9BA0-3A049B23EE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07625F-DFF8-2045-8910-39CB38659F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79B06F-145E-414D-B65E-2F875B3078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63B712-D2AF-D346-8B46-29BD82A886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A405D9-8C1A-AA41-8144-40E400ABA838}"/>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8" name="Footer Placeholder 7">
            <a:extLst>
              <a:ext uri="{FF2B5EF4-FFF2-40B4-BE49-F238E27FC236}">
                <a16:creationId xmlns:a16="http://schemas.microsoft.com/office/drawing/2014/main" id="{19F67AF6-DE56-B042-A1BF-D9BC7176D1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72306B-2A4D-2D47-B339-1500AC1B585A}"/>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507010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6DC6-3124-4345-BE75-1C3F4974EF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E84EAA-1B5B-364C-B96F-565FD378B93E}"/>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4" name="Footer Placeholder 3">
            <a:extLst>
              <a:ext uri="{FF2B5EF4-FFF2-40B4-BE49-F238E27FC236}">
                <a16:creationId xmlns:a16="http://schemas.microsoft.com/office/drawing/2014/main" id="{F118C9BA-EC2D-254B-A7E5-2295FA65AB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F7FDAF-8F28-D640-AEAD-4992486B8CC4}"/>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3496317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F9D120-808D-1543-92DF-26B8D69AE848}"/>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3" name="Footer Placeholder 2">
            <a:extLst>
              <a:ext uri="{FF2B5EF4-FFF2-40B4-BE49-F238E27FC236}">
                <a16:creationId xmlns:a16="http://schemas.microsoft.com/office/drawing/2014/main" id="{2CDCD158-CDD0-8D4E-9A8C-D20C5948B6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F4103-0252-0444-B0AA-49674BAAC74E}"/>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0309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27BB6-CD4B-1F47-BBF6-36EA6A4E6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DD52D4-A201-D141-A716-7EC0E31D36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28ACC-71B9-4241-8728-EAB27FE6E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EC6619-C641-4845-878B-21F22EECBADA}"/>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E968C480-80EE-C44F-8A0F-9EA120FC8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1629F1-0418-1F4A-85BA-D0BF78F1504B}"/>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2401312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B7009-7A04-664E-85BC-4DD64D8B5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9386B6-6A43-5A46-87BF-6193660FB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231C6E-AD15-DB43-898A-638C5785E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229E49-B7A6-574E-8931-00DC1DCD52A3}"/>
              </a:ext>
            </a:extLst>
          </p:cNvPr>
          <p:cNvSpPr>
            <a:spLocks noGrp="1"/>
          </p:cNvSpPr>
          <p:nvPr>
            <p:ph type="dt" sz="half" idx="10"/>
          </p:nvPr>
        </p:nvSpPr>
        <p:spPr/>
        <p:txBody>
          <a:bodyPr/>
          <a:lstStyle/>
          <a:p>
            <a:fld id="{85D8233C-ACFE-9D42-94C6-EC7438E63F51}" type="datetimeFigureOut">
              <a:rPr lang="en-US" smtClean="0"/>
              <a:t>3/24/18</a:t>
            </a:fld>
            <a:endParaRPr lang="en-US"/>
          </a:p>
        </p:txBody>
      </p:sp>
      <p:sp>
        <p:nvSpPr>
          <p:cNvPr id="6" name="Footer Placeholder 5">
            <a:extLst>
              <a:ext uri="{FF2B5EF4-FFF2-40B4-BE49-F238E27FC236}">
                <a16:creationId xmlns:a16="http://schemas.microsoft.com/office/drawing/2014/main" id="{1ECDDECC-1250-F340-AB9C-2003ABBAF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CABE1-0E46-FD4B-907B-499A4123A4AD}"/>
              </a:ext>
            </a:extLst>
          </p:cNvPr>
          <p:cNvSpPr>
            <a:spLocks noGrp="1"/>
          </p:cNvSpPr>
          <p:nvPr>
            <p:ph type="sldNum" sz="quarter" idx="12"/>
          </p:nvPr>
        </p:nvSpPr>
        <p:spPr/>
        <p:txBody>
          <a:bodyPr/>
          <a:lstStyle/>
          <a:p>
            <a:fld id="{F739BA7D-156E-C843-B170-2C830522384C}" type="slidenum">
              <a:rPr lang="en-US" smtClean="0"/>
              <a:t>‹#›</a:t>
            </a:fld>
            <a:endParaRPr lang="en-US"/>
          </a:p>
        </p:txBody>
      </p:sp>
    </p:spTree>
    <p:extLst>
      <p:ext uri="{BB962C8B-B14F-4D97-AF65-F5344CB8AC3E}">
        <p14:creationId xmlns:p14="http://schemas.microsoft.com/office/powerpoint/2010/main" val="1524084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678B17-B70C-5D43-9632-9628A5D807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E14D72-FA5B-1A41-9A9B-FC59F34502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BCB3A-0C70-744F-9D2E-254606F1C2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8233C-ACFE-9D42-94C6-EC7438E63F51}" type="datetimeFigureOut">
              <a:rPr lang="en-US" smtClean="0"/>
              <a:t>3/24/18</a:t>
            </a:fld>
            <a:endParaRPr lang="en-US"/>
          </a:p>
        </p:txBody>
      </p:sp>
      <p:sp>
        <p:nvSpPr>
          <p:cNvPr id="5" name="Footer Placeholder 4">
            <a:extLst>
              <a:ext uri="{FF2B5EF4-FFF2-40B4-BE49-F238E27FC236}">
                <a16:creationId xmlns:a16="http://schemas.microsoft.com/office/drawing/2014/main" id="{1A75696A-7E28-F045-9C92-9632A9F81B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4574BE-4BFE-2D4D-94F8-A8E442E62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9BA7D-156E-C843-B170-2C830522384C}" type="slidenum">
              <a:rPr lang="en-US" smtClean="0"/>
              <a:t>‹#›</a:t>
            </a:fld>
            <a:endParaRPr lang="en-US"/>
          </a:p>
        </p:txBody>
      </p:sp>
    </p:spTree>
    <p:extLst>
      <p:ext uri="{BB962C8B-B14F-4D97-AF65-F5344CB8AC3E}">
        <p14:creationId xmlns:p14="http://schemas.microsoft.com/office/powerpoint/2010/main" val="396637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8F8C-10E5-0646-AB6E-90D7FD582460}"/>
              </a:ext>
            </a:extLst>
          </p:cNvPr>
          <p:cNvSpPr>
            <a:spLocks noGrp="1"/>
          </p:cNvSpPr>
          <p:nvPr>
            <p:ph type="ctrTitle"/>
          </p:nvPr>
        </p:nvSpPr>
        <p:spPr/>
        <p:txBody>
          <a:bodyPr/>
          <a:lstStyle/>
          <a:p>
            <a:r>
              <a:rPr lang="en-US" dirty="0"/>
              <a:t>Team Newbie</a:t>
            </a:r>
          </a:p>
        </p:txBody>
      </p:sp>
      <p:pic>
        <p:nvPicPr>
          <p:cNvPr id="5" name="Picture 4">
            <a:extLst>
              <a:ext uri="{FF2B5EF4-FFF2-40B4-BE49-F238E27FC236}">
                <a16:creationId xmlns:a16="http://schemas.microsoft.com/office/drawing/2014/main" id="{45B5BC06-966A-2B48-B32A-A7260D74889F}"/>
              </a:ext>
            </a:extLst>
          </p:cNvPr>
          <p:cNvPicPr>
            <a:picLocks noChangeAspect="1"/>
          </p:cNvPicPr>
          <p:nvPr/>
        </p:nvPicPr>
        <p:blipFill rotWithShape="1">
          <a:blip r:embed="rId2">
            <a:alphaModFix amt="20000"/>
          </a:blip>
          <a:srcRect l="16512" t="4691" r="8151" b="5062"/>
          <a:stretch/>
        </p:blipFill>
        <p:spPr>
          <a:xfrm>
            <a:off x="-1161214" y="-276588"/>
            <a:ext cx="14752320" cy="10212337"/>
          </a:xfrm>
          <a:prstGeom prst="rect">
            <a:avLst/>
          </a:prstGeom>
        </p:spPr>
      </p:pic>
    </p:spTree>
    <p:extLst>
      <p:ext uri="{BB962C8B-B14F-4D97-AF65-F5344CB8AC3E}">
        <p14:creationId xmlns:p14="http://schemas.microsoft.com/office/powerpoint/2010/main" val="332676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09DE-B8FD-1045-9FEA-C13307B56703}"/>
              </a:ext>
            </a:extLst>
          </p:cNvPr>
          <p:cNvSpPr>
            <a:spLocks noGrp="1"/>
          </p:cNvSpPr>
          <p:nvPr>
            <p:ph type="title"/>
          </p:nvPr>
        </p:nvSpPr>
        <p:spPr/>
        <p:txBody>
          <a:bodyPr/>
          <a:lstStyle/>
          <a:p>
            <a:r>
              <a:rPr lang="en-US" dirty="0"/>
              <a:t>Technology Used</a:t>
            </a:r>
          </a:p>
        </p:txBody>
      </p:sp>
      <p:sp>
        <p:nvSpPr>
          <p:cNvPr id="3" name="Content Placeholder 2">
            <a:extLst>
              <a:ext uri="{FF2B5EF4-FFF2-40B4-BE49-F238E27FC236}">
                <a16:creationId xmlns:a16="http://schemas.microsoft.com/office/drawing/2014/main" id="{BA2CC2FF-3489-294D-A0C3-6854491EF93F}"/>
              </a:ext>
            </a:extLst>
          </p:cNvPr>
          <p:cNvSpPr>
            <a:spLocks noGrp="1"/>
          </p:cNvSpPr>
          <p:nvPr>
            <p:ph idx="1"/>
          </p:nvPr>
        </p:nvSpPr>
        <p:spPr>
          <a:xfrm>
            <a:off x="838200" y="1549440"/>
            <a:ext cx="10515600" cy="4351338"/>
          </a:xfrm>
        </p:spPr>
        <p:txBody>
          <a:bodyPr/>
          <a:lstStyle/>
          <a:p>
            <a:pPr marL="285750" indent="-285750"/>
            <a:r>
              <a:rPr lang="en-US" dirty="0"/>
              <a:t>Python</a:t>
            </a:r>
          </a:p>
          <a:p>
            <a:pPr marL="742950" lvl="1" indent="-285750"/>
            <a:r>
              <a:rPr lang="en-US" dirty="0"/>
              <a:t>With associated data handling libraries</a:t>
            </a:r>
          </a:p>
          <a:p>
            <a:pPr marL="1200150" lvl="2" indent="-285750"/>
            <a:r>
              <a:rPr lang="en-US" dirty="0"/>
              <a:t>Pandas, Numpy, geopy, DBSCAN, Flask</a:t>
            </a:r>
          </a:p>
          <a:p>
            <a:pPr marL="285750" indent="-285750"/>
            <a:r>
              <a:rPr lang="en-US" dirty="0"/>
              <a:t>Bash command line tools	</a:t>
            </a:r>
          </a:p>
          <a:p>
            <a:pPr marL="742950" lvl="1" indent="-285750"/>
            <a:r>
              <a:rPr lang="en-US" dirty="0"/>
              <a:t>Sed, AWK, head, tail</a:t>
            </a:r>
          </a:p>
          <a:p>
            <a:pPr marL="285750" indent="-285750"/>
            <a:r>
              <a:rPr lang="en-US" dirty="0"/>
              <a:t>ArcGIS JS + JQuery</a:t>
            </a:r>
          </a:p>
          <a:p>
            <a:pPr marL="742950" lvl="1" indent="-285750"/>
            <a:r>
              <a:rPr lang="en-US" dirty="0"/>
              <a:t>Allows 2d and 3d geo-data visualization</a:t>
            </a:r>
          </a:p>
          <a:p>
            <a:endParaRPr lang="en-US" dirty="0"/>
          </a:p>
        </p:txBody>
      </p:sp>
    </p:spTree>
    <p:extLst>
      <p:ext uri="{BB962C8B-B14F-4D97-AF65-F5344CB8AC3E}">
        <p14:creationId xmlns:p14="http://schemas.microsoft.com/office/powerpoint/2010/main" val="3921089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5FC8-45F5-DC42-8B96-4015E1C7DBF7}"/>
              </a:ext>
            </a:extLst>
          </p:cNvPr>
          <p:cNvSpPr>
            <a:spLocks noGrp="1"/>
          </p:cNvSpPr>
          <p:nvPr>
            <p:ph type="title"/>
          </p:nvPr>
        </p:nvSpPr>
        <p:spPr/>
        <p:txBody>
          <a:bodyPr/>
          <a:lstStyle/>
          <a:p>
            <a:r>
              <a:rPr lang="en-US" dirty="0"/>
              <a:t>OSRM – Routing Engine</a:t>
            </a:r>
          </a:p>
        </p:txBody>
      </p:sp>
      <p:sp>
        <p:nvSpPr>
          <p:cNvPr id="3" name="Content Placeholder 2">
            <a:extLst>
              <a:ext uri="{FF2B5EF4-FFF2-40B4-BE49-F238E27FC236}">
                <a16:creationId xmlns:a16="http://schemas.microsoft.com/office/drawing/2014/main" id="{2CAB64C7-19CD-C249-AAD5-A5456A5BF008}"/>
              </a:ext>
            </a:extLst>
          </p:cNvPr>
          <p:cNvSpPr>
            <a:spLocks noGrp="1"/>
          </p:cNvSpPr>
          <p:nvPr>
            <p:ph idx="1"/>
          </p:nvPr>
        </p:nvSpPr>
        <p:spPr/>
        <p:txBody>
          <a:bodyPr>
            <a:normAutofit fontScale="92500" lnSpcReduction="10000"/>
          </a:bodyPr>
          <a:lstStyle/>
          <a:p>
            <a:r>
              <a:rPr lang="en-US" dirty="0"/>
              <a:t>Used for Minimal Delay algorithm</a:t>
            </a:r>
          </a:p>
          <a:p>
            <a:r>
              <a:rPr lang="en-US" dirty="0"/>
              <a:t>Long build time using open street map data for New York hence only finished compilation on Sunday</a:t>
            </a:r>
          </a:p>
          <a:p>
            <a:pPr lvl="1"/>
            <a:r>
              <a:rPr lang="en-US" dirty="0"/>
              <a:t>Open Street Map Data is free to download.</a:t>
            </a:r>
          </a:p>
          <a:p>
            <a:pPr lvl="1"/>
            <a:r>
              <a:rPr lang="en-US" dirty="0"/>
              <a:t>Most cities have individual exports for faster reading into OSRM (when compared to an entire countries road network)</a:t>
            </a:r>
          </a:p>
          <a:p>
            <a:r>
              <a:rPr lang="en-US" dirty="0"/>
              <a:t>Free, Open Source, Fast!</a:t>
            </a:r>
          </a:p>
          <a:p>
            <a:r>
              <a:rPr lang="en-US" dirty="0"/>
              <a:t>HTTP API + Python Bindings</a:t>
            </a:r>
          </a:p>
          <a:p>
            <a:r>
              <a:rPr lang="en-US" dirty="0"/>
              <a:t>Use this for high volume of requests instead of Google routing services unless you require real time congestion avoidance.</a:t>
            </a:r>
          </a:p>
          <a:p>
            <a:r>
              <a:rPr lang="en-US" dirty="0"/>
              <a:t>Also has a C library.</a:t>
            </a:r>
          </a:p>
        </p:txBody>
      </p:sp>
    </p:spTree>
    <p:extLst>
      <p:ext uri="{BB962C8B-B14F-4D97-AF65-F5344CB8AC3E}">
        <p14:creationId xmlns:p14="http://schemas.microsoft.com/office/powerpoint/2010/main" val="3009781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E985-4C05-6E40-A495-3610AE6B97BC}"/>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2FE9E8F5-84C6-C24C-A5D1-5CF1B4F19E63}"/>
              </a:ext>
            </a:extLst>
          </p:cNvPr>
          <p:cNvSpPr>
            <a:spLocks noGrp="1"/>
          </p:cNvSpPr>
          <p:nvPr>
            <p:ph idx="1"/>
          </p:nvPr>
        </p:nvSpPr>
        <p:spPr/>
        <p:txBody>
          <a:bodyPr/>
          <a:lstStyle/>
          <a:p>
            <a:r>
              <a:rPr lang="en-US" dirty="0"/>
              <a:t>Groups taxi trips into N minute intervals</a:t>
            </a:r>
          </a:p>
          <a:p>
            <a:pPr lvl="1"/>
            <a:r>
              <a:rPr lang="en-US" dirty="0"/>
              <a:t>Where N minutes is the maximum waiting time</a:t>
            </a:r>
          </a:p>
          <a:p>
            <a:pPr lvl="1"/>
            <a:endParaRPr lang="en-US" dirty="0"/>
          </a:p>
        </p:txBody>
      </p:sp>
    </p:spTree>
    <p:extLst>
      <p:ext uri="{BB962C8B-B14F-4D97-AF65-F5344CB8AC3E}">
        <p14:creationId xmlns:p14="http://schemas.microsoft.com/office/powerpoint/2010/main" val="117683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CF1F-B2C1-4845-985F-63C277D5E56A}"/>
              </a:ext>
            </a:extLst>
          </p:cNvPr>
          <p:cNvSpPr>
            <a:spLocks noGrp="1"/>
          </p:cNvSpPr>
          <p:nvPr>
            <p:ph type="title"/>
          </p:nvPr>
        </p:nvSpPr>
        <p:spPr/>
        <p:txBody>
          <a:bodyPr/>
          <a:lstStyle/>
          <a:p>
            <a:r>
              <a:rPr lang="en-US" dirty="0"/>
              <a:t>Future Work – Shareable Ride Analysis</a:t>
            </a:r>
          </a:p>
        </p:txBody>
      </p:sp>
      <p:sp>
        <p:nvSpPr>
          <p:cNvPr id="3" name="Content Placeholder 2">
            <a:extLst>
              <a:ext uri="{FF2B5EF4-FFF2-40B4-BE49-F238E27FC236}">
                <a16:creationId xmlns:a16="http://schemas.microsoft.com/office/drawing/2014/main" id="{B431BCF0-09EC-F648-B52A-2093B1E5AF79}"/>
              </a:ext>
            </a:extLst>
          </p:cNvPr>
          <p:cNvSpPr>
            <a:spLocks noGrp="1"/>
          </p:cNvSpPr>
          <p:nvPr>
            <p:ph idx="1"/>
          </p:nvPr>
        </p:nvSpPr>
        <p:spPr/>
        <p:txBody>
          <a:bodyPr>
            <a:normAutofit fontScale="92500" lnSpcReduction="10000"/>
          </a:bodyPr>
          <a:lstStyle/>
          <a:p>
            <a:r>
              <a:rPr lang="en-US" dirty="0"/>
              <a:t>Determine if certain destinations have a high proportion of shareable rides.</a:t>
            </a:r>
          </a:p>
          <a:p>
            <a:pPr lvl="1"/>
            <a:r>
              <a:rPr lang="en-US" dirty="0"/>
              <a:t>The types of these destinations can be determined using the reverse geocode and Place API from Google</a:t>
            </a:r>
          </a:p>
          <a:p>
            <a:r>
              <a:rPr lang="en-US" dirty="0"/>
              <a:t>Compare performance of algorithms for different datasets</a:t>
            </a:r>
          </a:p>
          <a:p>
            <a:r>
              <a:rPr lang="en-US" dirty="0"/>
              <a:t>Cluster data before and after sharing to determine whether congestion is eased up</a:t>
            </a:r>
          </a:p>
          <a:p>
            <a:pPr lvl="1"/>
            <a:r>
              <a:rPr lang="en-US" dirty="0"/>
              <a:t>Similar centroids but reduced cluster size would show reduced congestion</a:t>
            </a:r>
          </a:p>
          <a:p>
            <a:pPr lvl="1"/>
            <a:r>
              <a:rPr lang="en-US" dirty="0"/>
              <a:t>Visualizer shows heavy reduction of congestion in popular areas.</a:t>
            </a:r>
          </a:p>
          <a:p>
            <a:r>
              <a:rPr lang="en-US" dirty="0"/>
              <a:t>Optimize for other metrics such as cost</a:t>
            </a:r>
          </a:p>
          <a:p>
            <a:r>
              <a:rPr lang="en-US" dirty="0"/>
              <a:t>Investigate human factors which determine shareable rides</a:t>
            </a:r>
          </a:p>
          <a:p>
            <a:pPr lvl="1"/>
            <a:r>
              <a:rPr lang="en-US" dirty="0"/>
              <a:t>Look for existing studies</a:t>
            </a:r>
          </a:p>
          <a:p>
            <a:endParaRPr lang="en-US" dirty="0"/>
          </a:p>
          <a:p>
            <a:endParaRPr lang="en-US" dirty="0"/>
          </a:p>
        </p:txBody>
      </p:sp>
    </p:spTree>
    <p:extLst>
      <p:ext uri="{BB962C8B-B14F-4D97-AF65-F5344CB8AC3E}">
        <p14:creationId xmlns:p14="http://schemas.microsoft.com/office/powerpoint/2010/main" val="3164703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63FCC-1BD8-3941-B2A7-8BC07DFFE805}"/>
              </a:ext>
            </a:extLst>
          </p:cNvPr>
          <p:cNvSpPr>
            <a:spLocks noGrp="1"/>
          </p:cNvSpPr>
          <p:nvPr>
            <p:ph type="title"/>
          </p:nvPr>
        </p:nvSpPr>
        <p:spPr/>
        <p:txBody>
          <a:bodyPr/>
          <a:lstStyle/>
          <a:p>
            <a:r>
              <a:rPr lang="en-US" dirty="0"/>
              <a:t>Future Work – Improved Algorithms</a:t>
            </a:r>
          </a:p>
        </p:txBody>
      </p:sp>
      <p:sp>
        <p:nvSpPr>
          <p:cNvPr id="3" name="Content Placeholder 2">
            <a:extLst>
              <a:ext uri="{FF2B5EF4-FFF2-40B4-BE49-F238E27FC236}">
                <a16:creationId xmlns:a16="http://schemas.microsoft.com/office/drawing/2014/main" id="{2F8D341D-CDE5-3341-A53A-CFF01812EBDA}"/>
              </a:ext>
            </a:extLst>
          </p:cNvPr>
          <p:cNvSpPr>
            <a:spLocks noGrp="1"/>
          </p:cNvSpPr>
          <p:nvPr>
            <p:ph idx="1"/>
          </p:nvPr>
        </p:nvSpPr>
        <p:spPr/>
        <p:txBody>
          <a:bodyPr>
            <a:normAutofit/>
          </a:bodyPr>
          <a:lstStyle/>
          <a:p>
            <a:r>
              <a:rPr lang="en-US" sz="1800" dirty="0"/>
              <a:t>Implement algorithm from “</a:t>
            </a:r>
            <a:r>
              <a:rPr lang="en-GB" sz="1800" dirty="0"/>
              <a:t>Quantifying the benefits of vehicle pooling with </a:t>
            </a:r>
            <a:r>
              <a:rPr lang="en-GB" sz="1800" dirty="0" err="1"/>
              <a:t>shareability</a:t>
            </a:r>
            <a:r>
              <a:rPr lang="en-GB" sz="1800" dirty="0"/>
              <a:t> networks” and attempt to repeat their finding that 95% of rides can be shared.</a:t>
            </a:r>
          </a:p>
          <a:p>
            <a:r>
              <a:rPr lang="en-US" sz="1800" dirty="0"/>
              <a:t>Develop an algorithm that uses ’pick up on the way’ as opposed to simply meeting at pickup location</a:t>
            </a:r>
          </a:p>
          <a:p>
            <a:pPr lvl="1"/>
            <a:r>
              <a:rPr lang="en-US" sz="1600" dirty="0"/>
              <a:t>Is passengers pickup location on the taxis current route</a:t>
            </a:r>
          </a:p>
          <a:p>
            <a:pPr lvl="1"/>
            <a:r>
              <a:rPr lang="en-US" sz="1600" dirty="0"/>
              <a:t>Drop off can also be done</a:t>
            </a:r>
          </a:p>
          <a:p>
            <a:pPr lvl="1"/>
            <a:r>
              <a:rPr lang="en-US" sz="1600" dirty="0"/>
              <a:t>This is how real world ride sharing platforms such as Uber work.</a:t>
            </a:r>
          </a:p>
          <a:p>
            <a:pPr lvl="1"/>
            <a:endParaRPr lang="en-US" sz="1600" dirty="0"/>
          </a:p>
          <a:p>
            <a:r>
              <a:rPr lang="en-US" sz="2000" dirty="0"/>
              <a:t>Recompile OSRM to allow for larger distance matrices</a:t>
            </a:r>
          </a:p>
          <a:p>
            <a:pPr lvl="1"/>
            <a:r>
              <a:rPr lang="en-US" sz="1600" dirty="0"/>
              <a:t>Current limit means journeys have to be grouped before they are shared, which means we lose potential rides through interclass overlap.</a:t>
            </a:r>
          </a:p>
        </p:txBody>
      </p:sp>
    </p:spTree>
    <p:extLst>
      <p:ext uri="{BB962C8B-B14F-4D97-AF65-F5344CB8AC3E}">
        <p14:creationId xmlns:p14="http://schemas.microsoft.com/office/powerpoint/2010/main" val="343242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ABF9-0A55-3248-AE95-52F0B4C4F008}"/>
              </a:ext>
            </a:extLst>
          </p:cNvPr>
          <p:cNvSpPr>
            <a:spLocks noGrp="1"/>
          </p:cNvSpPr>
          <p:nvPr>
            <p:ph type="ctrTitle"/>
          </p:nvPr>
        </p:nvSpPr>
        <p:spPr>
          <a:xfrm>
            <a:off x="4270624" y="410965"/>
            <a:ext cx="3650751" cy="561279"/>
          </a:xfrm>
        </p:spPr>
        <p:txBody>
          <a:bodyPr>
            <a:normAutofit/>
          </a:bodyPr>
          <a:lstStyle/>
          <a:p>
            <a:r>
              <a:rPr lang="en-US" sz="3200" dirty="0"/>
              <a:t>Simple Ride Sharing</a:t>
            </a:r>
          </a:p>
        </p:txBody>
      </p:sp>
      <p:sp>
        <p:nvSpPr>
          <p:cNvPr id="4" name="TextBox 3">
            <a:extLst>
              <a:ext uri="{FF2B5EF4-FFF2-40B4-BE49-F238E27FC236}">
                <a16:creationId xmlns:a16="http://schemas.microsoft.com/office/drawing/2014/main" id="{1B88CC8F-9475-4941-9107-F5B9BD80C28B}"/>
              </a:ext>
            </a:extLst>
          </p:cNvPr>
          <p:cNvSpPr txBox="1"/>
          <p:nvPr/>
        </p:nvSpPr>
        <p:spPr>
          <a:xfrm>
            <a:off x="5837476" y="1102348"/>
            <a:ext cx="5841568" cy="2602112"/>
          </a:xfrm>
          <a:prstGeom prst="rect">
            <a:avLst/>
          </a:prstGeom>
          <a:noFill/>
        </p:spPr>
        <p:txBody>
          <a:bodyPr wrap="square" rtlCol="0">
            <a:spAutoFit/>
          </a:bodyPr>
          <a:lstStyle/>
          <a:p>
            <a:r>
              <a:rPr lang="en-US" b="1" dirty="0"/>
              <a:t>Goals</a:t>
            </a:r>
          </a:p>
          <a:p>
            <a:endParaRPr lang="en-US" b="1" dirty="0"/>
          </a:p>
          <a:p>
            <a:pPr marL="285750" indent="-285750">
              <a:buFont typeface="Arial" panose="020B0604020202020204" pitchFamily="34" charset="0"/>
              <a:buChar char="•"/>
            </a:pPr>
            <a:r>
              <a:rPr lang="en-US" dirty="0"/>
              <a:t>Identify rides we can share</a:t>
            </a:r>
          </a:p>
          <a:p>
            <a:pPr marL="742950" lvl="1" indent="-285750">
              <a:buFont typeface="Arial" panose="020B0604020202020204" pitchFamily="34" charset="0"/>
              <a:buChar char="•"/>
            </a:pPr>
            <a:r>
              <a:rPr lang="en-US" dirty="0"/>
              <a:t>Develop simple algorithm to identify shareable rides</a:t>
            </a:r>
          </a:p>
          <a:p>
            <a:pPr marL="285750" indent="-285750">
              <a:buFont typeface="Arial" panose="020B0604020202020204" pitchFamily="34" charset="0"/>
              <a:buChar char="•"/>
            </a:pPr>
            <a:r>
              <a:rPr lang="en-US" dirty="0"/>
              <a:t>Two trips sharing case from Santi’s </a:t>
            </a:r>
            <a:r>
              <a:rPr lang="en-GB" dirty="0"/>
              <a:t>Quantifying the benefits of vehicle pooling with </a:t>
            </a:r>
            <a:r>
              <a:rPr lang="en-GB" dirty="0" err="1"/>
              <a:t>shareability</a:t>
            </a:r>
            <a:r>
              <a:rPr lang="en-GB" dirty="0"/>
              <a:t> networks </a:t>
            </a:r>
          </a:p>
          <a:p>
            <a:pPr marL="1200150" lvl="2" indent="-285750">
              <a:buFont typeface="Arial" panose="020B0604020202020204" pitchFamily="34" charset="0"/>
              <a:buChar char="•"/>
            </a:pPr>
            <a:r>
              <a:rPr lang="en-GB" dirty="0"/>
              <a:t>If too difficult, test some more simple heuristics instead</a:t>
            </a:r>
            <a:endParaRPr lang="en-US" dirty="0"/>
          </a:p>
          <a:p>
            <a:pPr marL="285750" indent="-285750">
              <a:buFont typeface="Arial" panose="020B0604020202020204" pitchFamily="34" charset="0"/>
              <a:buChar char="•"/>
            </a:pPr>
            <a:r>
              <a:rPr lang="en-US" dirty="0"/>
              <a:t>Visualize the shared rides in browser to allow fast analysis of algorithm effectiveness</a:t>
            </a:r>
          </a:p>
        </p:txBody>
      </p:sp>
      <p:sp>
        <p:nvSpPr>
          <p:cNvPr id="5" name="TextBox 4">
            <a:extLst>
              <a:ext uri="{FF2B5EF4-FFF2-40B4-BE49-F238E27FC236}">
                <a16:creationId xmlns:a16="http://schemas.microsoft.com/office/drawing/2014/main" id="{1AB9895D-5B07-D44F-B6AD-2704134A6E39}"/>
              </a:ext>
            </a:extLst>
          </p:cNvPr>
          <p:cNvSpPr txBox="1"/>
          <p:nvPr/>
        </p:nvSpPr>
        <p:spPr>
          <a:xfrm>
            <a:off x="349404" y="1172554"/>
            <a:ext cx="5471532" cy="2308324"/>
          </a:xfrm>
          <a:prstGeom prst="rect">
            <a:avLst/>
          </a:prstGeom>
          <a:noFill/>
        </p:spPr>
        <p:txBody>
          <a:bodyPr wrap="square" rtlCol="0">
            <a:spAutoFit/>
          </a:bodyPr>
          <a:lstStyle/>
          <a:p>
            <a:r>
              <a:rPr lang="en-US" b="1" dirty="0"/>
              <a:t>Motivations</a:t>
            </a:r>
          </a:p>
          <a:p>
            <a:endParaRPr lang="en-US" b="1" dirty="0"/>
          </a:p>
          <a:p>
            <a:pPr marL="285750" indent="-285750">
              <a:buFont typeface="Arial" panose="020B0604020202020204" pitchFamily="34" charset="0"/>
              <a:buChar char="•"/>
            </a:pPr>
            <a:r>
              <a:rPr lang="en-US" dirty="0"/>
              <a:t>Research has shown that up to 95% of New York taxi trips could be shared</a:t>
            </a:r>
            <a:r>
              <a:rPr lang="en-US" baseline="-25000" dirty="0"/>
              <a:t>[1]</a:t>
            </a:r>
            <a:r>
              <a:rPr lang="en-US" dirty="0"/>
              <a:t>. </a:t>
            </a:r>
          </a:p>
          <a:p>
            <a:pPr marL="285750" indent="-285750">
              <a:buFont typeface="Arial" panose="020B0604020202020204" pitchFamily="34" charset="0"/>
              <a:buChar char="•"/>
            </a:pPr>
            <a:r>
              <a:rPr lang="en-US" dirty="0"/>
              <a:t>Reduced travel cost for customers</a:t>
            </a:r>
          </a:p>
          <a:p>
            <a:pPr marL="285750" indent="-285750">
              <a:buFont typeface="Arial" panose="020B0604020202020204" pitchFamily="34" charset="0"/>
              <a:buChar char="•"/>
            </a:pPr>
            <a:r>
              <a:rPr lang="en-US" dirty="0"/>
              <a:t>Reduces pollution and congestion</a:t>
            </a:r>
          </a:p>
          <a:p>
            <a:pPr marL="285750" indent="-285750">
              <a:buFont typeface="Arial" panose="020B0604020202020204" pitchFamily="34" charset="0"/>
              <a:buChar char="•"/>
            </a:pPr>
            <a:r>
              <a:rPr lang="en-US" dirty="0"/>
              <a:t>Increased profitability for drivers as less time spent idle between journeys.</a:t>
            </a:r>
          </a:p>
        </p:txBody>
      </p:sp>
      <p:sp>
        <p:nvSpPr>
          <p:cNvPr id="10" name="TextBox 9">
            <a:extLst>
              <a:ext uri="{FF2B5EF4-FFF2-40B4-BE49-F238E27FC236}">
                <a16:creationId xmlns:a16="http://schemas.microsoft.com/office/drawing/2014/main" id="{E74B802B-C51F-064B-B657-3CD4F76A44B7}"/>
              </a:ext>
            </a:extLst>
          </p:cNvPr>
          <p:cNvSpPr txBox="1"/>
          <p:nvPr/>
        </p:nvSpPr>
        <p:spPr>
          <a:xfrm>
            <a:off x="365944" y="4261442"/>
            <a:ext cx="5471532" cy="1754326"/>
          </a:xfrm>
          <a:prstGeom prst="rect">
            <a:avLst/>
          </a:prstGeom>
          <a:noFill/>
        </p:spPr>
        <p:txBody>
          <a:bodyPr wrap="square" rtlCol="0">
            <a:spAutoFit/>
          </a:bodyPr>
          <a:lstStyle/>
          <a:p>
            <a:r>
              <a:rPr lang="en-US" b="1" dirty="0" err="1"/>
              <a:t>Optimisation</a:t>
            </a:r>
            <a:r>
              <a:rPr lang="en-US" b="1" dirty="0"/>
              <a:t> Problem</a:t>
            </a:r>
          </a:p>
          <a:p>
            <a:endParaRPr lang="en-US" b="1" dirty="0"/>
          </a:p>
          <a:p>
            <a:pPr marL="285750" indent="-285750">
              <a:buFont typeface="Arial" panose="020B0604020202020204" pitchFamily="34" charset="0"/>
              <a:buChar char="•"/>
            </a:pPr>
            <a:r>
              <a:rPr lang="en-US" dirty="0"/>
              <a:t>Choose a metric to optimize for</a:t>
            </a:r>
          </a:p>
          <a:p>
            <a:pPr marL="742950" lvl="1" indent="-285750">
              <a:buFont typeface="Arial" panose="020B0604020202020204" pitchFamily="34" charset="0"/>
              <a:buChar char="•"/>
            </a:pPr>
            <a:r>
              <a:rPr lang="en-US" dirty="0"/>
              <a:t>Human Factors – Effects customer satisfaction, driver profitability, ride cost</a:t>
            </a:r>
          </a:p>
          <a:p>
            <a:pPr marL="285750" indent="-285750">
              <a:buFont typeface="Arial" panose="020B0604020202020204" pitchFamily="34" charset="0"/>
              <a:buChar char="•"/>
            </a:pPr>
            <a:r>
              <a:rPr lang="en-US" dirty="0"/>
              <a:t>Other variables are constraints</a:t>
            </a:r>
          </a:p>
        </p:txBody>
      </p:sp>
    </p:spTree>
    <p:extLst>
      <p:ext uri="{BB962C8B-B14F-4D97-AF65-F5344CB8AC3E}">
        <p14:creationId xmlns:p14="http://schemas.microsoft.com/office/powerpoint/2010/main" val="26692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CAF97B74-2D26-3840-BE4B-24CD10A8EED2}"/>
              </a:ext>
            </a:extLst>
          </p:cNvPr>
          <p:cNvSpPr>
            <a:spLocks noGrp="1"/>
          </p:cNvSpPr>
          <p:nvPr>
            <p:ph idx="1"/>
          </p:nvPr>
        </p:nvSpPr>
        <p:spPr/>
        <p:txBody>
          <a:bodyPr/>
          <a:lstStyle/>
          <a:p>
            <a:r>
              <a:rPr lang="en-US" dirty="0"/>
              <a:t>Taxis can accommodate at most four passengers</a:t>
            </a:r>
          </a:p>
          <a:p>
            <a:pPr lvl="1"/>
            <a:r>
              <a:rPr lang="en-US" dirty="0"/>
              <a:t>Taxi journeys with &gt; 3 passengers are removed </a:t>
            </a:r>
          </a:p>
          <a:p>
            <a:r>
              <a:rPr lang="en-US" dirty="0"/>
              <a:t>Assume arrival time of journey is the time passengers wanted to arrive at destination</a:t>
            </a:r>
          </a:p>
          <a:p>
            <a:r>
              <a:rPr lang="en-US" dirty="0"/>
              <a:t>Pickup time is less important than arrival time, if journey times are similar and arrival time is maintained</a:t>
            </a:r>
          </a:p>
        </p:txBody>
      </p:sp>
    </p:spTree>
    <p:extLst>
      <p:ext uri="{BB962C8B-B14F-4D97-AF65-F5344CB8AC3E}">
        <p14:creationId xmlns:p14="http://schemas.microsoft.com/office/powerpoint/2010/main" val="3500514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CAF97B74-2D26-3840-BE4B-24CD10A8EED2}"/>
              </a:ext>
            </a:extLst>
          </p:cNvPr>
          <p:cNvSpPr>
            <a:spLocks noGrp="1"/>
          </p:cNvSpPr>
          <p:nvPr>
            <p:ph idx="1"/>
          </p:nvPr>
        </p:nvSpPr>
        <p:spPr/>
        <p:txBody>
          <a:bodyPr/>
          <a:lstStyle/>
          <a:p>
            <a:r>
              <a:rPr lang="en-US" dirty="0"/>
              <a:t>Remove taxi journeys where the car is full (Passengers &gt; 3)</a:t>
            </a:r>
          </a:p>
          <a:p>
            <a:r>
              <a:rPr lang="en-US" dirty="0"/>
              <a:t>Remove data not relevant to ride sharing</a:t>
            </a:r>
          </a:p>
          <a:p>
            <a:pPr lvl="1"/>
            <a:r>
              <a:rPr lang="en-US" dirty="0"/>
              <a:t>E.g. Medallion Number, Hack License</a:t>
            </a:r>
          </a:p>
          <a:p>
            <a:r>
              <a:rPr lang="en-US" dirty="0"/>
              <a:t>Remove jobs with latitudes/longitudes outside of NY bounding box</a:t>
            </a:r>
          </a:p>
          <a:p>
            <a:r>
              <a:rPr lang="en-US" dirty="0"/>
              <a:t>Use of anomalous/invalid locations (such as data points in the ocean) was avoided due to rejecting one sized clusters, as well as the requirement for small distances between shared ride pickup and drop-off locations.</a:t>
            </a:r>
          </a:p>
        </p:txBody>
      </p:sp>
    </p:spTree>
    <p:extLst>
      <p:ext uri="{BB962C8B-B14F-4D97-AF65-F5344CB8AC3E}">
        <p14:creationId xmlns:p14="http://schemas.microsoft.com/office/powerpoint/2010/main" val="317451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48C0-1041-3841-935B-68AC26B4CA30}"/>
              </a:ext>
            </a:extLst>
          </p:cNvPr>
          <p:cNvSpPr>
            <a:spLocks noGrp="1"/>
          </p:cNvSpPr>
          <p:nvPr>
            <p:ph type="title"/>
          </p:nvPr>
        </p:nvSpPr>
        <p:spPr/>
        <p:txBody>
          <a:bodyPr/>
          <a:lstStyle/>
          <a:p>
            <a:r>
              <a:rPr lang="en-US" dirty="0"/>
              <a:t>Simple HTTP API for Algorithm Constraints</a:t>
            </a:r>
          </a:p>
        </p:txBody>
      </p:sp>
      <p:sp>
        <p:nvSpPr>
          <p:cNvPr id="3" name="Content Placeholder 2">
            <a:extLst>
              <a:ext uri="{FF2B5EF4-FFF2-40B4-BE49-F238E27FC236}">
                <a16:creationId xmlns:a16="http://schemas.microsoft.com/office/drawing/2014/main" id="{017BD232-43CB-A640-88B9-8AA238BDE9FF}"/>
              </a:ext>
            </a:extLst>
          </p:cNvPr>
          <p:cNvSpPr>
            <a:spLocks noGrp="1"/>
          </p:cNvSpPr>
          <p:nvPr>
            <p:ph idx="1"/>
          </p:nvPr>
        </p:nvSpPr>
        <p:spPr>
          <a:xfrm>
            <a:off x="838200" y="1825625"/>
            <a:ext cx="9256482" cy="4351338"/>
          </a:xfrm>
        </p:spPr>
        <p:txBody>
          <a:bodyPr/>
          <a:lstStyle/>
          <a:p>
            <a:r>
              <a:rPr lang="en-US" dirty="0"/>
              <a:t>Allows modification of parameters for rapid visualization</a:t>
            </a:r>
          </a:p>
          <a:p>
            <a:pPr lvl="1"/>
            <a:r>
              <a:rPr lang="en-US" dirty="0"/>
              <a:t>Maximum walking distance to pickup and drop-off</a:t>
            </a:r>
          </a:p>
          <a:p>
            <a:pPr lvl="1"/>
            <a:r>
              <a:rPr lang="en-US" dirty="0"/>
              <a:t>Maximum delay for drop off time.</a:t>
            </a:r>
          </a:p>
          <a:p>
            <a:r>
              <a:rPr lang="en-US" dirty="0"/>
              <a:t>Simple metrics of algorithm performance</a:t>
            </a:r>
          </a:p>
          <a:p>
            <a:pPr lvl="1"/>
            <a:r>
              <a:rPr lang="en-US" dirty="0"/>
              <a:t>More complex metrics would be useful here, such as average cost, </a:t>
            </a:r>
            <a:r>
              <a:rPr lang="en-US" dirty="0" err="1"/>
              <a:t>hourney</a:t>
            </a:r>
            <a:r>
              <a:rPr lang="en-US" dirty="0"/>
              <a:t> length, etc.</a:t>
            </a:r>
          </a:p>
          <a:p>
            <a:endParaRPr lang="en-US" dirty="0"/>
          </a:p>
        </p:txBody>
      </p:sp>
      <p:pic>
        <p:nvPicPr>
          <p:cNvPr id="5" name="Picture 4">
            <a:extLst>
              <a:ext uri="{FF2B5EF4-FFF2-40B4-BE49-F238E27FC236}">
                <a16:creationId xmlns:a16="http://schemas.microsoft.com/office/drawing/2014/main" id="{E75DBEB5-8D03-D144-B0FF-8C916955BF79}"/>
              </a:ext>
            </a:extLst>
          </p:cNvPr>
          <p:cNvPicPr>
            <a:picLocks noChangeAspect="1"/>
          </p:cNvPicPr>
          <p:nvPr/>
        </p:nvPicPr>
        <p:blipFill>
          <a:blip r:embed="rId2"/>
          <a:stretch>
            <a:fillRect/>
          </a:stretch>
        </p:blipFill>
        <p:spPr>
          <a:xfrm>
            <a:off x="10094682" y="0"/>
            <a:ext cx="2179567" cy="6858000"/>
          </a:xfrm>
          <a:prstGeom prst="rect">
            <a:avLst/>
          </a:prstGeom>
        </p:spPr>
      </p:pic>
    </p:spTree>
    <p:extLst>
      <p:ext uri="{BB962C8B-B14F-4D97-AF65-F5344CB8AC3E}">
        <p14:creationId xmlns:p14="http://schemas.microsoft.com/office/powerpoint/2010/main" val="2926129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EEC71-F9CD-3141-84FE-CC917713F3A4}"/>
              </a:ext>
            </a:extLst>
          </p:cNvPr>
          <p:cNvSpPr>
            <a:spLocks noGrp="1"/>
          </p:cNvSpPr>
          <p:nvPr>
            <p:ph type="title"/>
          </p:nvPr>
        </p:nvSpPr>
        <p:spPr/>
        <p:txBody>
          <a:bodyPr/>
          <a:lstStyle/>
          <a:p>
            <a:r>
              <a:rPr lang="en-US" dirty="0"/>
              <a:t>Initial Naive Algorithm</a:t>
            </a:r>
          </a:p>
        </p:txBody>
      </p:sp>
      <p:sp>
        <p:nvSpPr>
          <p:cNvPr id="3" name="Content Placeholder 2">
            <a:extLst>
              <a:ext uri="{FF2B5EF4-FFF2-40B4-BE49-F238E27FC236}">
                <a16:creationId xmlns:a16="http://schemas.microsoft.com/office/drawing/2014/main" id="{F6E60A64-CE62-7144-A8CD-F2BAC72C17A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3684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06600-0B64-0342-98F3-F0EF6BBA8D5A}"/>
              </a:ext>
            </a:extLst>
          </p:cNvPr>
          <p:cNvSpPr>
            <a:spLocks noGrp="1"/>
          </p:cNvSpPr>
          <p:nvPr>
            <p:ph type="title"/>
          </p:nvPr>
        </p:nvSpPr>
        <p:spPr/>
        <p:txBody>
          <a:bodyPr/>
          <a:lstStyle/>
          <a:p>
            <a:r>
              <a:rPr lang="en-US" dirty="0"/>
              <a:t>Semi Dynamic Algorithm</a:t>
            </a:r>
          </a:p>
        </p:txBody>
      </p:sp>
      <p:sp>
        <p:nvSpPr>
          <p:cNvPr id="3" name="Content Placeholder 2">
            <a:extLst>
              <a:ext uri="{FF2B5EF4-FFF2-40B4-BE49-F238E27FC236}">
                <a16:creationId xmlns:a16="http://schemas.microsoft.com/office/drawing/2014/main" id="{CFB3F813-F970-7C44-B3EE-9DA0E6D58817}"/>
              </a:ext>
            </a:extLst>
          </p:cNvPr>
          <p:cNvSpPr>
            <a:spLocks noGrp="1"/>
          </p:cNvSpPr>
          <p:nvPr>
            <p:ph idx="1"/>
          </p:nvPr>
        </p:nvSpPr>
        <p:spPr/>
        <p:txBody>
          <a:bodyPr>
            <a:normAutofit lnSpcReduction="10000"/>
          </a:bodyPr>
          <a:lstStyle/>
          <a:p>
            <a:r>
              <a:rPr lang="en-US" dirty="0"/>
              <a:t>Situation: “App based taxi booking users could be offered cheaper fare during ride if they accept a delay”, or could book a ride knowing they may end up sharing. </a:t>
            </a:r>
          </a:p>
          <a:p>
            <a:r>
              <a:rPr lang="en-US" dirty="0"/>
              <a:t>Allows sharing a maximum of two passengers</a:t>
            </a:r>
          </a:p>
          <a:p>
            <a:pPr lvl="1"/>
            <a:r>
              <a:rPr lang="en-US" dirty="0"/>
              <a:t>Does not allow continuous chaining of rides.</a:t>
            </a:r>
          </a:p>
          <a:p>
            <a:r>
              <a:rPr lang="en-US" dirty="0"/>
              <a:t>Assumes a ride booking platform without </a:t>
            </a:r>
            <a:r>
              <a:rPr lang="en-US" dirty="0" err="1"/>
              <a:t>prebookings</a:t>
            </a:r>
            <a:endParaRPr lang="en-US" dirty="0"/>
          </a:p>
          <a:p>
            <a:pPr lvl="1"/>
            <a:r>
              <a:rPr lang="en-US" dirty="0"/>
              <a:t>Earliest of two passengers bookings is considered the first booking to be made</a:t>
            </a:r>
          </a:p>
          <a:p>
            <a:r>
              <a:rPr lang="en-US" dirty="0"/>
              <a:t>Earliest booking must complete first</a:t>
            </a:r>
          </a:p>
          <a:p>
            <a:pPr lvl="1"/>
            <a:r>
              <a:rPr lang="en-US" dirty="0"/>
              <a:t>Reduces complexity of distance matrix and number of routes which must be calculated</a:t>
            </a:r>
          </a:p>
          <a:p>
            <a:pPr marL="457200" lvl="1" indent="0">
              <a:buNone/>
            </a:pPr>
            <a:endParaRPr lang="en-US" dirty="0"/>
          </a:p>
        </p:txBody>
      </p:sp>
    </p:spTree>
    <p:extLst>
      <p:ext uri="{BB962C8B-B14F-4D97-AF65-F5344CB8AC3E}">
        <p14:creationId xmlns:p14="http://schemas.microsoft.com/office/powerpoint/2010/main" val="696595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E384-DE6A-3643-B5AF-185D54EE96A9}"/>
              </a:ext>
            </a:extLst>
          </p:cNvPr>
          <p:cNvSpPr>
            <a:spLocks noGrp="1"/>
          </p:cNvSpPr>
          <p:nvPr>
            <p:ph type="title"/>
          </p:nvPr>
        </p:nvSpPr>
        <p:spPr>
          <a:xfrm>
            <a:off x="838200" y="365125"/>
            <a:ext cx="10515600" cy="1325563"/>
          </a:xfrm>
        </p:spPr>
        <p:txBody>
          <a:bodyPr/>
          <a:lstStyle/>
          <a:p>
            <a:r>
              <a:rPr lang="en-US" dirty="0"/>
              <a:t>Minimal Delay </a:t>
            </a:r>
            <a:r>
              <a:rPr lang="en-US" dirty="0" err="1"/>
              <a:t>Algorith</a:t>
            </a:r>
            <a:r>
              <a:rPr lang="en-US" dirty="0"/>
              <a:t>- Results</a:t>
            </a:r>
          </a:p>
        </p:txBody>
      </p:sp>
      <p:pic>
        <p:nvPicPr>
          <p:cNvPr id="5" name="Picture 4">
            <a:extLst>
              <a:ext uri="{FF2B5EF4-FFF2-40B4-BE49-F238E27FC236}">
                <a16:creationId xmlns:a16="http://schemas.microsoft.com/office/drawing/2014/main" id="{369A26B1-D149-3A43-8B8B-FDF44ADB72A7}"/>
              </a:ext>
            </a:extLst>
          </p:cNvPr>
          <p:cNvPicPr>
            <a:picLocks noChangeAspect="1"/>
          </p:cNvPicPr>
          <p:nvPr/>
        </p:nvPicPr>
        <p:blipFill>
          <a:blip r:embed="rId2"/>
          <a:stretch>
            <a:fillRect/>
          </a:stretch>
        </p:blipFill>
        <p:spPr>
          <a:xfrm>
            <a:off x="342667" y="1481666"/>
            <a:ext cx="7080225" cy="5088467"/>
          </a:xfrm>
          <a:prstGeom prst="rect">
            <a:avLst/>
          </a:prstGeom>
        </p:spPr>
      </p:pic>
      <p:sp>
        <p:nvSpPr>
          <p:cNvPr id="6" name="Content Placeholder 2">
            <a:extLst>
              <a:ext uri="{FF2B5EF4-FFF2-40B4-BE49-F238E27FC236}">
                <a16:creationId xmlns:a16="http://schemas.microsoft.com/office/drawing/2014/main" id="{59FF81EB-99D1-5E4D-BD42-6EFBCA6CF249}"/>
              </a:ext>
            </a:extLst>
          </p:cNvPr>
          <p:cNvSpPr>
            <a:spLocks noGrp="1"/>
          </p:cNvSpPr>
          <p:nvPr>
            <p:ph idx="1"/>
          </p:nvPr>
        </p:nvSpPr>
        <p:spPr>
          <a:xfrm>
            <a:off x="7594600" y="1481666"/>
            <a:ext cx="4191000" cy="4351338"/>
          </a:xfrm>
        </p:spPr>
        <p:txBody>
          <a:bodyPr/>
          <a:lstStyle/>
          <a:p>
            <a:r>
              <a:rPr lang="en-US" dirty="0"/>
              <a:t>Here we can see the dynamic dispatch of a journey, with the route being changed to go through the second journeys pickup point (yellow)</a:t>
            </a:r>
          </a:p>
          <a:p>
            <a:r>
              <a:rPr lang="en-US" dirty="0"/>
              <a:t>This is a good route however some routes are still sub optimal</a:t>
            </a:r>
          </a:p>
        </p:txBody>
      </p:sp>
    </p:spTree>
    <p:extLst>
      <p:ext uri="{BB962C8B-B14F-4D97-AF65-F5344CB8AC3E}">
        <p14:creationId xmlns:p14="http://schemas.microsoft.com/office/powerpoint/2010/main" val="4074161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85274C-6C2C-B44E-A62E-D48E4A95FBA8}"/>
              </a:ext>
            </a:extLst>
          </p:cNvPr>
          <p:cNvPicPr>
            <a:picLocks noGrp="1" noChangeAspect="1"/>
          </p:cNvPicPr>
          <p:nvPr>
            <p:ph idx="1"/>
          </p:nvPr>
        </p:nvPicPr>
        <p:blipFill>
          <a:blip r:embed="rId2"/>
          <a:stretch>
            <a:fillRect/>
          </a:stretch>
        </p:blipFill>
        <p:spPr>
          <a:xfrm>
            <a:off x="1265767" y="1690688"/>
            <a:ext cx="6019800" cy="3759200"/>
          </a:xfrm>
        </p:spPr>
      </p:pic>
      <p:sp>
        <p:nvSpPr>
          <p:cNvPr id="6" name="Content Placeholder 2">
            <a:extLst>
              <a:ext uri="{FF2B5EF4-FFF2-40B4-BE49-F238E27FC236}">
                <a16:creationId xmlns:a16="http://schemas.microsoft.com/office/drawing/2014/main" id="{75CE322F-6872-C842-84A9-9C0EBAE603C4}"/>
              </a:ext>
            </a:extLst>
          </p:cNvPr>
          <p:cNvSpPr txBox="1">
            <a:spLocks/>
          </p:cNvSpPr>
          <p:nvPr/>
        </p:nvSpPr>
        <p:spPr>
          <a:xfrm>
            <a:off x="7594600" y="1481666"/>
            <a:ext cx="4191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Constraints are still satisfied but not optimally.</a:t>
            </a:r>
          </a:p>
          <a:p>
            <a:r>
              <a:rPr lang="en-US" dirty="0"/>
              <a:t>Could go from yellow to orange and drop off but instead visits green (second journeys </a:t>
            </a:r>
            <a:r>
              <a:rPr lang="en-US" dirty="0" err="1"/>
              <a:t>dropoff</a:t>
            </a:r>
            <a:r>
              <a:rPr lang="en-US" dirty="0"/>
              <a:t>)</a:t>
            </a:r>
          </a:p>
        </p:txBody>
      </p:sp>
    </p:spTree>
    <p:extLst>
      <p:ext uri="{BB962C8B-B14F-4D97-AF65-F5344CB8AC3E}">
        <p14:creationId xmlns:p14="http://schemas.microsoft.com/office/powerpoint/2010/main" val="4010215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2611</TotalTime>
  <Words>798</Words>
  <Application>Microsoft Macintosh PowerPoint</Application>
  <PresentationFormat>Widescreen</PresentationFormat>
  <Paragraphs>90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Team Newbie</vt:lpstr>
      <vt:lpstr>Simple Ride Sharing</vt:lpstr>
      <vt:lpstr>Assumptions</vt:lpstr>
      <vt:lpstr>Data Cleaning</vt:lpstr>
      <vt:lpstr>Simple HTTP API for Algorithm Constraints</vt:lpstr>
      <vt:lpstr>Initial Naive Algorithm</vt:lpstr>
      <vt:lpstr>Semi Dynamic Algorithm</vt:lpstr>
      <vt:lpstr>Minimal Delay Algorith- Results</vt:lpstr>
      <vt:lpstr>PowerPoint Presentation</vt:lpstr>
      <vt:lpstr>Technology Used</vt:lpstr>
      <vt:lpstr>OSRM – Routing Engine</vt:lpstr>
      <vt:lpstr>Algorithm</vt:lpstr>
      <vt:lpstr>Future Work – Shareable Ride Analysis</vt:lpstr>
      <vt:lpstr>Future Work – Improved Algorithms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Ride Sharing</dc:title>
  <dc:creator>Adams J.</dc:creator>
  <cp:lastModifiedBy>Adams J.</cp:lastModifiedBy>
  <cp:revision>46</cp:revision>
  <dcterms:created xsi:type="dcterms:W3CDTF">2018-03-22T06:42:57Z</dcterms:created>
  <dcterms:modified xsi:type="dcterms:W3CDTF">2018-03-24T23:35:31Z</dcterms:modified>
</cp:coreProperties>
</file>